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89" r:id="rId5"/>
    <p:sldId id="257" r:id="rId6"/>
    <p:sldId id="306" r:id="rId7"/>
    <p:sldId id="308" r:id="rId8"/>
    <p:sldId id="316" r:id="rId9"/>
    <p:sldId id="313" r:id="rId10"/>
    <p:sldId id="291" r:id="rId11"/>
    <p:sldId id="309" r:id="rId12"/>
    <p:sldId id="310" r:id="rId13"/>
    <p:sldId id="314" r:id="rId14"/>
    <p:sldId id="311" r:id="rId15"/>
    <p:sldId id="312" r:id="rId16"/>
    <p:sldId id="315" r:id="rId17"/>
    <p:sldId id="320" r:id="rId18"/>
    <p:sldId id="319" r:id="rId19"/>
    <p:sldId id="318" r:id="rId20"/>
    <p:sldId id="323" r:id="rId21"/>
    <p:sldId id="324" r:id="rId22"/>
    <p:sldId id="322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lten, LLM (Liene)" initials="SL(" lastIdx="1" clrIdx="0">
    <p:extLst>
      <p:ext uri="{19B8F6BF-5375-455C-9EA6-DF929625EA0E}">
        <p15:presenceInfo xmlns:p15="http://schemas.microsoft.com/office/powerpoint/2012/main" userId="S::l.selten@hethooghuis.nl::b8fe06bb-7cfa-4f96-b8a0-f4e7fbc49ef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C13ACE-7441-41DD-A398-F25A81F31568}" v="62" dt="2020-03-09T08:26:06.2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lten, LLM (Liene)" userId="b8fe06bb-7cfa-4f96-b8a0-f4e7fbc49ef5" providerId="ADAL" clId="{B0C13ACE-7441-41DD-A398-F25A81F31568}"/>
    <pc:docChg chg="custSel modSld">
      <pc:chgData name="Selten, LLM (Liene)" userId="b8fe06bb-7cfa-4f96-b8a0-f4e7fbc49ef5" providerId="ADAL" clId="{B0C13ACE-7441-41DD-A398-F25A81F31568}" dt="2020-03-09T08:26:06.222" v="115" actId="20577"/>
      <pc:docMkLst>
        <pc:docMk/>
      </pc:docMkLst>
      <pc:sldChg chg="modSp">
        <pc:chgData name="Selten, LLM (Liene)" userId="b8fe06bb-7cfa-4f96-b8a0-f4e7fbc49ef5" providerId="ADAL" clId="{B0C13ACE-7441-41DD-A398-F25A81F31568}" dt="2020-03-09T07:55:29.318" v="19" actId="20577"/>
        <pc:sldMkLst>
          <pc:docMk/>
          <pc:sldMk cId="3821992201" sldId="312"/>
        </pc:sldMkLst>
        <pc:spChg chg="mod">
          <ac:chgData name="Selten, LLM (Liene)" userId="b8fe06bb-7cfa-4f96-b8a0-f4e7fbc49ef5" providerId="ADAL" clId="{B0C13ACE-7441-41DD-A398-F25A81F31568}" dt="2020-03-09T07:55:29.318" v="19" actId="20577"/>
          <ac:spMkLst>
            <pc:docMk/>
            <pc:sldMk cId="3821992201" sldId="312"/>
            <ac:spMk id="3" creationId="{00000000-0000-0000-0000-000000000000}"/>
          </ac:spMkLst>
        </pc:spChg>
      </pc:sldChg>
      <pc:sldChg chg="modSp modAnim">
        <pc:chgData name="Selten, LLM (Liene)" userId="b8fe06bb-7cfa-4f96-b8a0-f4e7fbc49ef5" providerId="ADAL" clId="{B0C13ACE-7441-41DD-A398-F25A81F31568}" dt="2020-03-09T08:26:06.222" v="115" actId="20577"/>
        <pc:sldMkLst>
          <pc:docMk/>
          <pc:sldMk cId="4194032729" sldId="315"/>
        </pc:sldMkLst>
        <pc:spChg chg="mod">
          <ac:chgData name="Selten, LLM (Liene)" userId="b8fe06bb-7cfa-4f96-b8a0-f4e7fbc49ef5" providerId="ADAL" clId="{B0C13ACE-7441-41DD-A398-F25A81F31568}" dt="2020-03-09T08:26:06.222" v="115" actId="20577"/>
          <ac:spMkLst>
            <pc:docMk/>
            <pc:sldMk cId="4194032729" sldId="315"/>
            <ac:spMk id="3" creationId="{63B192F4-6392-4BCF-B924-5B9E818D1E47}"/>
          </ac:spMkLst>
        </pc:spChg>
      </pc:sldChg>
      <pc:sldChg chg="addSp modSp">
        <pc:chgData name="Selten, LLM (Liene)" userId="b8fe06bb-7cfa-4f96-b8a0-f4e7fbc49ef5" providerId="ADAL" clId="{B0C13ACE-7441-41DD-A398-F25A81F31568}" dt="2020-03-06T08:32:17.686" v="5" actId="1076"/>
        <pc:sldMkLst>
          <pc:docMk/>
          <pc:sldMk cId="2796001241" sldId="317"/>
        </pc:sldMkLst>
        <pc:spChg chg="mod">
          <ac:chgData name="Selten, LLM (Liene)" userId="b8fe06bb-7cfa-4f96-b8a0-f4e7fbc49ef5" providerId="ADAL" clId="{B0C13ACE-7441-41DD-A398-F25A81F31568}" dt="2020-03-06T08:32:17.686" v="5" actId="1076"/>
          <ac:spMkLst>
            <pc:docMk/>
            <pc:sldMk cId="2796001241" sldId="317"/>
            <ac:spMk id="2" creationId="{09E1178D-C03F-40BA-9A51-4728A76063FC}"/>
          </ac:spMkLst>
        </pc:spChg>
        <pc:picChg chg="add">
          <ac:chgData name="Selten, LLM (Liene)" userId="b8fe06bb-7cfa-4f96-b8a0-f4e7fbc49ef5" providerId="ADAL" clId="{B0C13ACE-7441-41DD-A398-F25A81F31568}" dt="2020-03-06T08:32:14.304" v="4"/>
          <ac:picMkLst>
            <pc:docMk/>
            <pc:sldMk cId="2796001241" sldId="317"/>
            <ac:picMk id="6" creationId="{957FA1B1-A67A-4BB1-B68E-1E73BFDFE483}"/>
          </ac:picMkLst>
        </pc:picChg>
      </pc:sldChg>
      <pc:sldChg chg="modSp modAnim">
        <pc:chgData name="Selten, LLM (Liene)" userId="b8fe06bb-7cfa-4f96-b8a0-f4e7fbc49ef5" providerId="ADAL" clId="{B0C13ACE-7441-41DD-A398-F25A81F31568}" dt="2020-03-09T08:12:57.423" v="64" actId="5793"/>
        <pc:sldMkLst>
          <pc:docMk/>
          <pc:sldMk cId="2748382397" sldId="318"/>
        </pc:sldMkLst>
        <pc:spChg chg="mod">
          <ac:chgData name="Selten, LLM (Liene)" userId="b8fe06bb-7cfa-4f96-b8a0-f4e7fbc49ef5" providerId="ADAL" clId="{B0C13ACE-7441-41DD-A398-F25A81F31568}" dt="2020-03-09T08:12:57.423" v="64" actId="5793"/>
          <ac:spMkLst>
            <pc:docMk/>
            <pc:sldMk cId="2748382397" sldId="318"/>
            <ac:spMk id="3" creationId="{63B192F4-6392-4BCF-B924-5B9E818D1E47}"/>
          </ac:spMkLst>
        </pc:spChg>
        <pc:picChg chg="mod">
          <ac:chgData name="Selten, LLM (Liene)" userId="b8fe06bb-7cfa-4f96-b8a0-f4e7fbc49ef5" providerId="ADAL" clId="{B0C13ACE-7441-41DD-A398-F25A81F31568}" dt="2020-03-09T08:08:43.838" v="52" actId="1076"/>
          <ac:picMkLst>
            <pc:docMk/>
            <pc:sldMk cId="2748382397" sldId="318"/>
            <ac:picMk id="6" creationId="{CA298112-F5DA-4F56-A5AE-A7FE2BDAF45D}"/>
          </ac:picMkLst>
        </pc:picChg>
      </pc:sldChg>
      <pc:sldChg chg="modSp modAnim">
        <pc:chgData name="Selten, LLM (Liene)" userId="b8fe06bb-7cfa-4f96-b8a0-f4e7fbc49ef5" providerId="ADAL" clId="{B0C13ACE-7441-41DD-A398-F25A81F31568}" dt="2020-03-09T07:57:21.573" v="51" actId="20577"/>
        <pc:sldMkLst>
          <pc:docMk/>
          <pc:sldMk cId="1224593604" sldId="319"/>
        </pc:sldMkLst>
        <pc:spChg chg="mod">
          <ac:chgData name="Selten, LLM (Liene)" userId="b8fe06bb-7cfa-4f96-b8a0-f4e7fbc49ef5" providerId="ADAL" clId="{B0C13ACE-7441-41DD-A398-F25A81F31568}" dt="2020-03-09T07:57:21.573" v="51" actId="20577"/>
          <ac:spMkLst>
            <pc:docMk/>
            <pc:sldMk cId="1224593604" sldId="319"/>
            <ac:spMk id="3" creationId="{63B192F4-6392-4BCF-B924-5B9E818D1E47}"/>
          </ac:spMkLst>
        </pc:spChg>
      </pc:sldChg>
      <pc:sldChg chg="modSp modAnim">
        <pc:chgData name="Selten, LLM (Liene)" userId="b8fe06bb-7cfa-4f96-b8a0-f4e7fbc49ef5" providerId="ADAL" clId="{B0C13ACE-7441-41DD-A398-F25A81F31568}" dt="2020-03-09T07:57:09.071" v="46" actId="14100"/>
        <pc:sldMkLst>
          <pc:docMk/>
          <pc:sldMk cId="66232862" sldId="320"/>
        </pc:sldMkLst>
        <pc:spChg chg="mod">
          <ac:chgData name="Selten, LLM (Liene)" userId="b8fe06bb-7cfa-4f96-b8a0-f4e7fbc49ef5" providerId="ADAL" clId="{B0C13ACE-7441-41DD-A398-F25A81F31568}" dt="2020-03-09T07:57:04.273" v="44" actId="20577"/>
          <ac:spMkLst>
            <pc:docMk/>
            <pc:sldMk cId="66232862" sldId="320"/>
            <ac:spMk id="3" creationId="{63B192F4-6392-4BCF-B924-5B9E818D1E47}"/>
          </ac:spMkLst>
        </pc:spChg>
        <pc:picChg chg="mod">
          <ac:chgData name="Selten, LLM (Liene)" userId="b8fe06bb-7cfa-4f96-b8a0-f4e7fbc49ef5" providerId="ADAL" clId="{B0C13ACE-7441-41DD-A398-F25A81F31568}" dt="2020-03-09T07:57:09.071" v="46" actId="14100"/>
          <ac:picMkLst>
            <pc:docMk/>
            <pc:sldMk cId="66232862" sldId="320"/>
            <ac:picMk id="8" creationId="{FA714CE8-9F9A-43C8-BFFA-B7A58126BC1C}"/>
          </ac:picMkLst>
        </pc:picChg>
      </pc:sldChg>
      <pc:sldChg chg="addSp modSp modAnim">
        <pc:chgData name="Selten, LLM (Liene)" userId="b8fe06bb-7cfa-4f96-b8a0-f4e7fbc49ef5" providerId="ADAL" clId="{B0C13ACE-7441-41DD-A398-F25A81F31568}" dt="2020-03-09T08:22:45.515" v="107" actId="1076"/>
        <pc:sldMkLst>
          <pc:docMk/>
          <pc:sldMk cId="687534159" sldId="323"/>
        </pc:sldMkLst>
        <pc:picChg chg="mod">
          <ac:chgData name="Selten, LLM (Liene)" userId="b8fe06bb-7cfa-4f96-b8a0-f4e7fbc49ef5" providerId="ADAL" clId="{B0C13ACE-7441-41DD-A398-F25A81F31568}" dt="2020-03-09T08:22:45.515" v="107" actId="1076"/>
          <ac:picMkLst>
            <pc:docMk/>
            <pc:sldMk cId="687534159" sldId="323"/>
            <ac:picMk id="13" creationId="{7C18D358-1EA1-4E8E-9323-262CBD45863B}"/>
          </ac:picMkLst>
        </pc:picChg>
        <pc:picChg chg="add mod">
          <ac:chgData name="Selten, LLM (Liene)" userId="b8fe06bb-7cfa-4f96-b8a0-f4e7fbc49ef5" providerId="ADAL" clId="{B0C13ACE-7441-41DD-A398-F25A81F31568}" dt="2020-03-09T08:22:43.605" v="106" actId="1076"/>
          <ac:picMkLst>
            <pc:docMk/>
            <pc:sldMk cId="687534159" sldId="323"/>
            <ac:picMk id="1026" creationId="{0B5FA593-F773-4F2E-B965-C35ACDB57CBA}"/>
          </ac:picMkLst>
        </pc:picChg>
      </pc:sldChg>
      <pc:sldChg chg="addSp modSp modAnim">
        <pc:chgData name="Selten, LLM (Liene)" userId="b8fe06bb-7cfa-4f96-b8a0-f4e7fbc49ef5" providerId="ADAL" clId="{B0C13ACE-7441-41DD-A398-F25A81F31568}" dt="2020-03-09T08:21:36.938" v="95"/>
        <pc:sldMkLst>
          <pc:docMk/>
          <pc:sldMk cId="1280063038" sldId="324"/>
        </pc:sldMkLst>
        <pc:spChg chg="add mod">
          <ac:chgData name="Selten, LLM (Liene)" userId="b8fe06bb-7cfa-4f96-b8a0-f4e7fbc49ef5" providerId="ADAL" clId="{B0C13ACE-7441-41DD-A398-F25A81F31568}" dt="2020-03-09T08:21:34.055" v="94" actId="1076"/>
          <ac:spMkLst>
            <pc:docMk/>
            <pc:sldMk cId="1280063038" sldId="324"/>
            <ac:spMk id="2" creationId="{362D4AC3-D3A1-417F-A49E-ED753986E520}"/>
          </ac:spMkLst>
        </pc:spChg>
      </pc:sldChg>
    </pc:docChg>
  </pc:docChgLst>
  <pc:docChgLst>
    <pc:chgData name="Boer, J (Jorn) de" userId="6723444c-a292-4d02-829c-d9e2abac7ee9" providerId="ADAL" clId="{EC010E63-5B9C-40B0-9E9A-A069397666C2}"/>
    <pc:docChg chg="custSel modSld">
      <pc:chgData name="Boer, J (Jorn) de" userId="6723444c-a292-4d02-829c-d9e2abac7ee9" providerId="ADAL" clId="{EC010E63-5B9C-40B0-9E9A-A069397666C2}" dt="2020-03-05T15:02:13.439" v="46" actId="1076"/>
      <pc:docMkLst>
        <pc:docMk/>
      </pc:docMkLst>
      <pc:sldChg chg="modSp">
        <pc:chgData name="Boer, J (Jorn) de" userId="6723444c-a292-4d02-829c-d9e2abac7ee9" providerId="ADAL" clId="{EC010E63-5B9C-40B0-9E9A-A069397666C2}" dt="2020-03-05T14:59:42.260" v="4" actId="115"/>
        <pc:sldMkLst>
          <pc:docMk/>
          <pc:sldMk cId="3037103127" sldId="308"/>
        </pc:sldMkLst>
        <pc:spChg chg="mod">
          <ac:chgData name="Boer, J (Jorn) de" userId="6723444c-a292-4d02-829c-d9e2abac7ee9" providerId="ADAL" clId="{EC010E63-5B9C-40B0-9E9A-A069397666C2}" dt="2020-03-05T14:59:42.260" v="4" actId="115"/>
          <ac:spMkLst>
            <pc:docMk/>
            <pc:sldMk cId="3037103127" sldId="308"/>
            <ac:spMk id="3" creationId="{B8A9C60B-6968-444C-8544-22E0A91DF6ED}"/>
          </ac:spMkLst>
        </pc:spChg>
      </pc:sldChg>
      <pc:sldChg chg="addSp delSp modSp">
        <pc:chgData name="Boer, J (Jorn) de" userId="6723444c-a292-4d02-829c-d9e2abac7ee9" providerId="ADAL" clId="{EC010E63-5B9C-40B0-9E9A-A069397666C2}" dt="2020-03-05T15:02:13.439" v="46" actId="1076"/>
        <pc:sldMkLst>
          <pc:docMk/>
          <pc:sldMk cId="550569957" sldId="310"/>
        </pc:sldMkLst>
        <pc:spChg chg="mod">
          <ac:chgData name="Boer, J (Jorn) de" userId="6723444c-a292-4d02-829c-d9e2abac7ee9" providerId="ADAL" clId="{EC010E63-5B9C-40B0-9E9A-A069397666C2}" dt="2020-03-05T15:02:13.439" v="46" actId="1076"/>
          <ac:spMkLst>
            <pc:docMk/>
            <pc:sldMk cId="550569957" sldId="310"/>
            <ac:spMk id="3" creationId="{63B192F4-6392-4BCF-B924-5B9E818D1E47}"/>
          </ac:spMkLst>
        </pc:spChg>
        <pc:picChg chg="del">
          <ac:chgData name="Boer, J (Jorn) de" userId="6723444c-a292-4d02-829c-d9e2abac7ee9" providerId="ADAL" clId="{EC010E63-5B9C-40B0-9E9A-A069397666C2}" dt="2020-03-05T15:01:44.664" v="18" actId="478"/>
          <ac:picMkLst>
            <pc:docMk/>
            <pc:sldMk cId="550569957" sldId="310"/>
            <ac:picMk id="6" creationId="{5A11973A-391B-45C3-BF7A-60113D54238E}"/>
          </ac:picMkLst>
        </pc:picChg>
        <pc:picChg chg="add mod">
          <ac:chgData name="Boer, J (Jorn) de" userId="6723444c-a292-4d02-829c-d9e2abac7ee9" providerId="ADAL" clId="{EC010E63-5B9C-40B0-9E9A-A069397666C2}" dt="2020-03-05T15:01:52.754" v="22" actId="14100"/>
          <ac:picMkLst>
            <pc:docMk/>
            <pc:sldMk cId="550569957" sldId="310"/>
            <ac:picMk id="7" creationId="{7FFF68DA-8F90-4366-8DC7-876E46908423}"/>
          </ac:picMkLst>
        </pc:picChg>
      </pc:sldChg>
      <pc:sldChg chg="modSp">
        <pc:chgData name="Boer, J (Jorn) de" userId="6723444c-a292-4d02-829c-d9e2abac7ee9" providerId="ADAL" clId="{EC010E63-5B9C-40B0-9E9A-A069397666C2}" dt="2020-03-05T15:00:25.667" v="17" actId="207"/>
        <pc:sldMkLst>
          <pc:docMk/>
          <pc:sldMk cId="1224924723" sldId="314"/>
        </pc:sldMkLst>
        <pc:spChg chg="mod">
          <ac:chgData name="Boer, J (Jorn) de" userId="6723444c-a292-4d02-829c-d9e2abac7ee9" providerId="ADAL" clId="{EC010E63-5B9C-40B0-9E9A-A069397666C2}" dt="2020-03-05T15:00:25.667" v="17" actId="207"/>
          <ac:spMkLst>
            <pc:docMk/>
            <pc:sldMk cId="1224924723" sldId="314"/>
            <ac:spMk id="3" creationId="{63B192F4-6392-4BCF-B924-5B9E818D1E47}"/>
          </ac:spMkLst>
        </pc:spChg>
      </pc:sldChg>
      <pc:sldChg chg="modSp">
        <pc:chgData name="Boer, J (Jorn) de" userId="6723444c-a292-4d02-829c-d9e2abac7ee9" providerId="ADAL" clId="{EC010E63-5B9C-40B0-9E9A-A069397666C2}" dt="2020-03-05T14:59:52.972" v="15" actId="20577"/>
        <pc:sldMkLst>
          <pc:docMk/>
          <pc:sldMk cId="1784106473" sldId="316"/>
        </pc:sldMkLst>
        <pc:spChg chg="mod">
          <ac:chgData name="Boer, J (Jorn) de" userId="6723444c-a292-4d02-829c-d9e2abac7ee9" providerId="ADAL" clId="{EC010E63-5B9C-40B0-9E9A-A069397666C2}" dt="2020-03-05T14:59:52.972" v="15" actId="20577"/>
          <ac:spMkLst>
            <pc:docMk/>
            <pc:sldMk cId="1784106473" sldId="316"/>
            <ac:spMk id="3" creationId="{B8A9C60B-6968-444C-8544-22E0A91DF6ED}"/>
          </ac:spMkLst>
        </pc:spChg>
      </pc:sldChg>
      <pc:sldChg chg="addSp modSp">
        <pc:chgData name="Boer, J (Jorn) de" userId="6723444c-a292-4d02-829c-d9e2abac7ee9" providerId="ADAL" clId="{EC010E63-5B9C-40B0-9E9A-A069397666C2}" dt="2020-03-05T14:26:27.826" v="2" actId="1076"/>
        <pc:sldMkLst>
          <pc:docMk/>
          <pc:sldMk cId="687534159" sldId="323"/>
        </pc:sldMkLst>
        <pc:picChg chg="add mod">
          <ac:chgData name="Boer, J (Jorn) de" userId="6723444c-a292-4d02-829c-d9e2abac7ee9" providerId="ADAL" clId="{EC010E63-5B9C-40B0-9E9A-A069397666C2}" dt="2020-03-05T14:26:27.826" v="2" actId="1076"/>
          <ac:picMkLst>
            <pc:docMk/>
            <pc:sldMk cId="687534159" sldId="323"/>
            <ac:picMk id="13" creationId="{7C18D358-1EA1-4E8E-9323-262CBD45863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BEEF1-22C8-44BE-82E8-E005AD5B1B41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F9A5F-CD02-4B06-AF4D-3CDD7AB001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3137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FF9A5F-CD02-4B06-AF4D-3CDD7AB00158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9856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FF9A5F-CD02-4B06-AF4D-3CDD7AB00158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3699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FF9A5F-CD02-4B06-AF4D-3CDD7AB00158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3563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9657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930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812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023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5999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8690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0703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3997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0382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0729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381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E280B-9D13-4593-863E-BA9B72824F17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1047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schooltv.nl/video/middeleeuwse-boekproductie-monnikenwerk/#q=kerk%20middeleeuwe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tMPAACJqOiM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HxKbKcPefRU&amp;t=7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VYR7O6seM8o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39748" y="-452720"/>
            <a:ext cx="9144000" cy="2387600"/>
          </a:xfrm>
        </p:spPr>
        <p:txBody>
          <a:bodyPr/>
          <a:lstStyle/>
          <a:p>
            <a:r>
              <a:rPr lang="nl-NL"/>
              <a:t>Mens en Natuur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3998" y="2421908"/>
            <a:ext cx="9144000" cy="1655762"/>
          </a:xfrm>
        </p:spPr>
        <p:txBody>
          <a:bodyPr>
            <a:normAutofit/>
          </a:bodyPr>
          <a:lstStyle/>
          <a:p>
            <a:r>
              <a:rPr lang="nl-NL" sz="3600"/>
              <a:t>Thema 4 blok 3</a:t>
            </a:r>
            <a:br>
              <a:rPr lang="nl-NL" sz="3600"/>
            </a:br>
            <a:r>
              <a:rPr lang="nl-NL" sz="2800"/>
              <a:t/>
            </a:r>
            <a:br>
              <a:rPr lang="nl-NL" sz="2800"/>
            </a:br>
            <a:r>
              <a:rPr lang="nl-NL" sz="3600"/>
              <a:t>Germanen, Vikingen en Monniken</a:t>
            </a:r>
            <a:endParaRPr lang="nl-NL" sz="280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B02E0BD-F4B4-4780-A759-4A6665714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pic>
        <p:nvPicPr>
          <p:cNvPr id="1026" name="Picture 2" descr="Afbeeldingsresultaat voor germanen">
            <a:extLst>
              <a:ext uri="{FF2B5EF4-FFF2-40B4-BE49-F238E27FC236}">
                <a16:creationId xmlns:a16="http://schemas.microsoft.com/office/drawing/2014/main" id="{08594F36-BCBD-4E7D-9D6F-762EB2014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91" y="4256881"/>
            <a:ext cx="3308044" cy="231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vikingen animated gif">
            <a:extLst>
              <a:ext uri="{FF2B5EF4-FFF2-40B4-BE49-F238E27FC236}">
                <a16:creationId xmlns:a16="http://schemas.microsoft.com/office/drawing/2014/main" id="{D6654E81-828C-49F3-AF95-837F28B7FA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363" y="4087229"/>
            <a:ext cx="2770771" cy="277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beeldingsresultaat voor monniken middeleeuwen">
            <a:extLst>
              <a:ext uri="{FF2B5EF4-FFF2-40B4-BE49-F238E27FC236}">
                <a16:creationId xmlns:a16="http://schemas.microsoft.com/office/drawing/2014/main" id="{06DC7910-ABB4-41B5-AC8B-80049222B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109" y="4256881"/>
            <a:ext cx="3051876" cy="231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4059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359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051B56-2FCE-4E85-93F3-5EFFC4BEF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nl-NL"/>
              <a:t>Macht van de kerk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B192F4-6392-4BCF-B924-5B9E818D1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2918" cy="4599238"/>
          </a:xfrm>
        </p:spPr>
        <p:txBody>
          <a:bodyPr>
            <a:normAutofit/>
          </a:bodyPr>
          <a:lstStyle/>
          <a:p>
            <a:r>
              <a:rPr lang="nl-NL"/>
              <a:t>Germanen geloofden niet in Christendom</a:t>
            </a:r>
          </a:p>
          <a:p>
            <a:r>
              <a:rPr lang="nl-NL" b="1"/>
              <a:t>Heidenen: </a:t>
            </a:r>
            <a:r>
              <a:rPr lang="nl-NL"/>
              <a:t>Niet gelovers van het Christendom</a:t>
            </a:r>
          </a:p>
          <a:p>
            <a:r>
              <a:rPr lang="nl-NL"/>
              <a:t>Germaanse koning Clovis werd Christelijk</a:t>
            </a:r>
          </a:p>
          <a:p>
            <a:r>
              <a:rPr lang="nl-NL">
                <a:sym typeface="Wingdings" panose="05000000000000000000" pitchFamily="2" charset="2"/>
              </a:rPr>
              <a:t> Gevolg: Veel macht en erkenning van de kerk</a:t>
            </a:r>
            <a:endParaRPr lang="nl-NL"/>
          </a:p>
          <a:p>
            <a:pPr marL="0" indent="0">
              <a:buNone/>
            </a:pPr>
            <a:endParaRPr lang="nl-NL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4E04EB7-9D39-444C-9E1A-62A097AFD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F29F2AB-08D4-449C-B92B-3990E762BD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794" y="1349393"/>
            <a:ext cx="5467502" cy="425012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4059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2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051B56-2FCE-4E85-93F3-5EFFC4BEF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nl-NL"/>
              <a:t>Leven in een klooster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B192F4-6392-4BCF-B924-5B9E818D1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47441" cy="4599238"/>
          </a:xfrm>
        </p:spPr>
        <p:txBody>
          <a:bodyPr>
            <a:normAutofit/>
          </a:bodyPr>
          <a:lstStyle/>
          <a:p>
            <a:r>
              <a:rPr lang="nl-NL" dirty="0"/>
              <a:t>Geleerden van de kerk waren </a:t>
            </a:r>
            <a:r>
              <a:rPr lang="nl-NL" dirty="0" err="1" smtClean="0"/>
              <a:t>monikken</a:t>
            </a:r>
            <a:r>
              <a:rPr lang="nl-NL" dirty="0" smtClean="0"/>
              <a:t>. Zij konden lezen en schrijven.</a:t>
            </a:r>
            <a:endParaRPr lang="nl-NL" dirty="0"/>
          </a:p>
          <a:p>
            <a:r>
              <a:rPr lang="nl-NL" dirty="0">
                <a:sym typeface="Wingdings" panose="05000000000000000000" pitchFamily="2" charset="2"/>
              </a:rPr>
              <a:t>Leefden in een klooster</a:t>
            </a:r>
          </a:p>
          <a:p>
            <a:r>
              <a:rPr lang="nl-NL" dirty="0">
                <a:sym typeface="Wingdings" panose="05000000000000000000" pitchFamily="2" charset="2"/>
              </a:rPr>
              <a:t>Kenmerken: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Teksten </a:t>
            </a:r>
            <a:r>
              <a:rPr lang="nl-NL" dirty="0">
                <a:sym typeface="Wingdings" panose="05000000000000000000" pitchFamily="2" charset="2"/>
                <a:hlinkClick r:id="rId2"/>
              </a:rPr>
              <a:t>overschrijven</a:t>
            </a:r>
            <a:endParaRPr lang="nl-NL" dirty="0">
              <a:sym typeface="Wingdings" panose="05000000000000000000" pitchFamily="2" charset="2"/>
            </a:endParaRPr>
          </a:p>
          <a:p>
            <a:pPr lvl="1"/>
            <a:r>
              <a:rPr lang="nl-NL" dirty="0">
                <a:sym typeface="Wingdings" panose="05000000000000000000" pitchFamily="2" charset="2"/>
              </a:rPr>
              <a:t>Werken op landgoed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Bidden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Afgezonderd ( niet in contact met andere )</a:t>
            </a:r>
            <a:endParaRPr lang="nl-NL" dirty="0"/>
          </a:p>
          <a:p>
            <a:pPr marL="0" indent="0">
              <a:buNone/>
            </a:pPr>
            <a:endParaRPr lang="nl-NL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4E04EB7-9D39-444C-9E1A-62A097AFD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6651C94-BA9E-4026-AA81-515527C123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564" y="1825625"/>
            <a:ext cx="5973472" cy="467098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4059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21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63132"/>
            <a:ext cx="10515600" cy="1325563"/>
          </a:xfrm>
        </p:spPr>
        <p:txBody>
          <a:bodyPr/>
          <a:lstStyle/>
          <a:p>
            <a:r>
              <a:rPr lang="nl-NL"/>
              <a:t>Wat moet je doen?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8" y="2314425"/>
            <a:ext cx="10515600" cy="4122470"/>
          </a:xfrm>
        </p:spPr>
        <p:txBody>
          <a:bodyPr>
            <a:normAutofit/>
          </a:bodyPr>
          <a:lstStyle/>
          <a:p>
            <a:r>
              <a:rPr lang="nl-NL" sz="4000" dirty="0"/>
              <a:t>Maken blz. 60 opdracht 9, 10, 11, 12, 14, 15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 Lees de bijbehorende teksten goed!</a:t>
            </a:r>
          </a:p>
          <a:p>
            <a:pPr marL="0" indent="0">
              <a:buNone/>
            </a:pPr>
            <a:endParaRPr lang="nl-NL" sz="3200" dirty="0"/>
          </a:p>
          <a:p>
            <a:r>
              <a:rPr lang="nl-NL" sz="3600" dirty="0"/>
              <a:t>Klaar? Nakijken en evt. verbeteren via </a:t>
            </a:r>
            <a:r>
              <a:rPr lang="nl-NL" sz="3600" dirty="0" err="1"/>
              <a:t>WikiWijs</a:t>
            </a:r>
            <a:r>
              <a:rPr lang="nl-NL" sz="3600" dirty="0"/>
              <a:t> 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       Gebruik hiervoor een rode pen!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3C01B9F-50B6-4ACC-8475-90BE0216D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059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992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051B56-2FCE-4E85-93F3-5EFFC4BEF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9318"/>
            <a:ext cx="10515600" cy="1325563"/>
          </a:xfrm>
        </p:spPr>
        <p:txBody>
          <a:bodyPr/>
          <a:lstStyle/>
          <a:p>
            <a:r>
              <a:rPr lang="nl-NL" dirty="0"/>
              <a:t>Leerdoelen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B192F4-6392-4BCF-B924-5B9E818D1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992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Aan het einde van de les kun je:</a:t>
            </a:r>
            <a:br>
              <a:rPr lang="nl-NL" dirty="0"/>
            </a:br>
            <a:endParaRPr lang="nl-NL" dirty="0"/>
          </a:p>
          <a:p>
            <a:pPr marL="0" indent="0">
              <a:buNone/>
            </a:pPr>
            <a:r>
              <a:rPr lang="nl-NL" sz="2400" dirty="0"/>
              <a:t>- twee redenen geven waarom de bevolking groeide na 700.</a:t>
            </a:r>
          </a:p>
          <a:p>
            <a:pPr marL="0" indent="0">
              <a:buNone/>
            </a:pPr>
            <a:r>
              <a:rPr lang="nl-NL" sz="2400" dirty="0"/>
              <a:t>- Vertellen hoe in de middeleeuwen veel grond is ontgonnen.</a:t>
            </a:r>
          </a:p>
          <a:p>
            <a:pPr>
              <a:buFontTx/>
              <a:buChar char="-"/>
            </a:pPr>
            <a:r>
              <a:rPr lang="nl-NL" sz="2400" dirty="0" smtClean="0"/>
              <a:t>Uitleggen </a:t>
            </a:r>
            <a:r>
              <a:rPr lang="nl-NL" sz="2400" dirty="0"/>
              <a:t>waarom de Vikingen op rooftocht gingen door Europa</a:t>
            </a:r>
            <a:r>
              <a:rPr lang="nl-NL" sz="2400" dirty="0" smtClean="0"/>
              <a:t>.</a:t>
            </a:r>
          </a:p>
          <a:p>
            <a:pPr>
              <a:buFontTx/>
              <a:buChar char="-"/>
            </a:pPr>
            <a:endParaRPr lang="nl-NL" sz="2400" dirty="0"/>
          </a:p>
          <a:p>
            <a:pPr>
              <a:buFontTx/>
              <a:buChar char="-"/>
            </a:pPr>
            <a:endParaRPr lang="nl-NL" sz="2400" dirty="0" smtClean="0"/>
          </a:p>
          <a:p>
            <a:pPr marL="0" indent="0">
              <a:buNone/>
            </a:pPr>
            <a:r>
              <a:rPr lang="nl-NL" b="1" u="sng" dirty="0" smtClean="0">
                <a:solidFill>
                  <a:srgbClr val="FF0000"/>
                </a:solidFill>
              </a:rPr>
              <a:t>Eerst lezen bladzijde 65 en 67</a:t>
            </a:r>
            <a:endParaRPr lang="nl-NL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4E04EB7-9D39-444C-9E1A-62A097AFD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059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032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051B56-2FCE-4E85-93F3-5EFFC4BEF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nl-NL" dirty="0" smtClean="0"/>
              <a:t>De bevolking groeit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B192F4-6392-4BCF-B924-5B9E818D1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1043"/>
            <a:ext cx="4374823" cy="4599238"/>
          </a:xfrm>
        </p:spPr>
        <p:txBody>
          <a:bodyPr>
            <a:normAutofit/>
          </a:bodyPr>
          <a:lstStyle/>
          <a:p>
            <a:r>
              <a:rPr lang="nl-NL" dirty="0"/>
              <a:t>In de middeleeuwen stijgt de </a:t>
            </a:r>
            <a:r>
              <a:rPr lang="nl-NL" dirty="0" smtClean="0"/>
              <a:t>bevolking</a:t>
            </a:r>
            <a:endParaRPr lang="nl-NL" dirty="0"/>
          </a:p>
          <a:p>
            <a:r>
              <a:rPr lang="nl-NL" dirty="0" smtClean="0"/>
              <a:t>Er moest daarom genoeg voedsel voor de bevolking zijn. Dit verliep als volgt:</a:t>
            </a:r>
            <a:endParaRPr lang="nl-NL" dirty="0"/>
          </a:p>
          <a:p>
            <a:pPr lvl="1"/>
            <a:r>
              <a:rPr lang="nl-NL" i="1" dirty="0" smtClean="0"/>
              <a:t>Land werd massaal ontgonnen ( extra landbouw grond )</a:t>
            </a:r>
          </a:p>
          <a:p>
            <a:pPr lvl="1"/>
            <a:r>
              <a:rPr lang="nl-NL" i="1" dirty="0" smtClean="0"/>
              <a:t>Uitvinding </a:t>
            </a:r>
            <a:r>
              <a:rPr lang="nl-NL" i="1" dirty="0"/>
              <a:t>van de ijzeren ploeg</a:t>
            </a:r>
          </a:p>
          <a:p>
            <a:pPr lvl="1"/>
            <a:r>
              <a:rPr lang="nl-NL" i="1" dirty="0"/>
              <a:t>Uitvinding drieslagstelsel</a:t>
            </a:r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marL="0" indent="0">
              <a:buNone/>
            </a:pPr>
            <a:endParaRPr lang="nl-NL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4E04EB7-9D39-444C-9E1A-62A097AFD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A714CE8-9F9A-43C8-BFFA-B7A58126BC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622" y="2349499"/>
            <a:ext cx="5665478" cy="358313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4059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3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051B56-2FCE-4E85-93F3-5EFFC4BEF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nl-NL" dirty="0" smtClean="0"/>
              <a:t>De bevolking groeit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B192F4-6392-4BCF-B924-5B9E818D1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6600"/>
            <a:ext cx="4865016" cy="45992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Drieslagstelsel</a:t>
            </a:r>
          </a:p>
          <a:p>
            <a:r>
              <a:rPr lang="nl-NL" dirty="0"/>
              <a:t>Land opdelen en verschillend </a:t>
            </a:r>
            <a:r>
              <a:rPr lang="nl-NL" dirty="0" smtClean="0"/>
              <a:t>gebruiken</a:t>
            </a:r>
            <a:endParaRPr lang="nl-NL" dirty="0"/>
          </a:p>
          <a:p>
            <a:r>
              <a:rPr lang="nl-NL" dirty="0"/>
              <a:t>Gevolg: Hogere </a:t>
            </a:r>
            <a:r>
              <a:rPr lang="nl-NL" dirty="0" smtClean="0"/>
              <a:t>opbrengst ( meer oogst )</a:t>
            </a:r>
            <a:endParaRPr lang="nl-NL" dirty="0"/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   Mensen kunnen in steden gaan wonen</a:t>
            </a:r>
            <a:endParaRPr lang="nl-NL" dirty="0"/>
          </a:p>
          <a:p>
            <a:pPr marL="0" indent="0">
              <a:buNone/>
            </a:pPr>
            <a:endParaRPr lang="nl-NL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4E04EB7-9D39-444C-9E1A-62A097AFD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2B6506F-9B56-44D1-AB33-E7C93EE464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455" y="1417358"/>
            <a:ext cx="4723986" cy="493871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4059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59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051B56-2FCE-4E85-93F3-5EFFC4BEF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nl-NL"/>
              <a:t>De Vikingen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B192F4-6392-4BCF-B924-5B9E818D1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99238"/>
          </a:xfrm>
        </p:spPr>
        <p:txBody>
          <a:bodyPr>
            <a:normAutofit/>
          </a:bodyPr>
          <a:lstStyle/>
          <a:p>
            <a:r>
              <a:rPr lang="nl-NL" dirty="0"/>
              <a:t>.. Zijn Germanen in Scandinavië</a:t>
            </a:r>
          </a:p>
          <a:p>
            <a:r>
              <a:rPr lang="nl-NL" dirty="0"/>
              <a:t>Landbouwen in Scandinavië is beperkt</a:t>
            </a:r>
          </a:p>
          <a:p>
            <a:pPr lvl="1"/>
            <a:r>
              <a:rPr lang="nl-NL" dirty="0"/>
              <a:t>Behoorlijk koud klimaat</a:t>
            </a:r>
          </a:p>
          <a:p>
            <a:pPr lvl="1"/>
            <a:r>
              <a:rPr lang="nl-NL" dirty="0"/>
              <a:t>Veel gebergte</a:t>
            </a:r>
          </a:p>
          <a:p>
            <a:pPr lvl="1"/>
            <a:r>
              <a:rPr lang="nl-NL" dirty="0"/>
              <a:t>Steenachtige grond</a:t>
            </a:r>
          </a:p>
          <a:p>
            <a:r>
              <a:rPr lang="nl-NL" dirty="0"/>
              <a:t>Bevolking groeit wel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4E04EB7-9D39-444C-9E1A-62A097AFD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A298112-F5DA-4F56-A5AE-A7FE2BDAF4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836" y="45156"/>
            <a:ext cx="2743200" cy="2898648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141CDC00-2185-4905-B50C-95481049E8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497" y="3012126"/>
            <a:ext cx="5517823" cy="3678549"/>
          </a:xfrm>
          <a:prstGeom prst="rect">
            <a:avLst/>
          </a:prstGeom>
        </p:spPr>
      </p:pic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0B575D0F-785F-46F9-B6A0-3D534BB2FE8A}"/>
              </a:ext>
            </a:extLst>
          </p:cNvPr>
          <p:cNvCxnSpPr/>
          <p:nvPr/>
        </p:nvCxnSpPr>
        <p:spPr>
          <a:xfrm>
            <a:off x="4374037" y="3497344"/>
            <a:ext cx="1923068" cy="396000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hoek 10">
            <a:extLst>
              <a:ext uri="{FF2B5EF4-FFF2-40B4-BE49-F238E27FC236}">
                <a16:creationId xmlns:a16="http://schemas.microsoft.com/office/drawing/2014/main" id="{1CDD4246-48BD-4CDE-B2F9-CEDBEDBD973B}"/>
              </a:ext>
            </a:extLst>
          </p:cNvPr>
          <p:cNvSpPr/>
          <p:nvPr/>
        </p:nvSpPr>
        <p:spPr>
          <a:xfrm>
            <a:off x="838200" y="5870865"/>
            <a:ext cx="520386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30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Veel gevechten tussen stammen</a:t>
            </a:r>
            <a:endParaRPr lang="nl-NL" sz="3000" b="0" cap="none" spc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2D4BFD90-8AC5-46A8-8D77-861BD47B619E}"/>
              </a:ext>
            </a:extLst>
          </p:cNvPr>
          <p:cNvCxnSpPr>
            <a:cxnSpLocks/>
          </p:cNvCxnSpPr>
          <p:nvPr/>
        </p:nvCxnSpPr>
        <p:spPr>
          <a:xfrm>
            <a:off x="1742781" y="4503906"/>
            <a:ext cx="0" cy="1366959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Afbeelding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4059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38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051B56-2FCE-4E85-93F3-5EFFC4BEF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nl-NL"/>
              <a:t>De Vikingen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B192F4-6392-4BCF-B924-5B9E818D1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99238"/>
          </a:xfrm>
        </p:spPr>
        <p:txBody>
          <a:bodyPr>
            <a:normAutofit/>
          </a:bodyPr>
          <a:lstStyle/>
          <a:p>
            <a:r>
              <a:rPr lang="nl-NL" dirty="0"/>
              <a:t>Vikingen gaan op </a:t>
            </a:r>
            <a:r>
              <a:rPr lang="nl-NL" dirty="0" smtClean="0"/>
              <a:t>zoek ( met hun schepen ) </a:t>
            </a:r>
            <a:r>
              <a:rPr lang="nl-NL" dirty="0"/>
              <a:t>naar rijkdommen elders </a:t>
            </a:r>
            <a:r>
              <a:rPr lang="nl-NL" dirty="0">
                <a:sym typeface="Wingdings" panose="05000000000000000000" pitchFamily="2" charset="2"/>
              </a:rPr>
              <a:t> Plunderingen</a:t>
            </a:r>
          </a:p>
          <a:p>
            <a:r>
              <a:rPr lang="nl-NL" dirty="0">
                <a:sym typeface="Wingdings" panose="05000000000000000000" pitchFamily="2" charset="2"/>
              </a:rPr>
              <a:t>Op zoek naar betere landbouwgrond  Permanente </a:t>
            </a:r>
            <a:r>
              <a:rPr lang="nl-NL" dirty="0" smtClean="0">
                <a:sym typeface="Wingdings" panose="05000000000000000000" pitchFamily="2" charset="2"/>
              </a:rPr>
              <a:t>kolonies</a:t>
            </a:r>
            <a:br>
              <a:rPr lang="nl-NL" dirty="0" smtClean="0">
                <a:sym typeface="Wingdings" panose="05000000000000000000" pitchFamily="2" charset="2"/>
              </a:rPr>
            </a:br>
            <a:r>
              <a:rPr lang="nl-NL" sz="2400" i="1" dirty="0" smtClean="0">
                <a:sym typeface="Wingdings" panose="05000000000000000000" pitchFamily="2" charset="2"/>
              </a:rPr>
              <a:t>( gebieden buiten hun eigen land om te wonen )</a:t>
            </a:r>
            <a:endParaRPr lang="nl-NL" i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4E04EB7-9D39-444C-9E1A-62A097AFD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7C18D358-1EA1-4E8E-9323-262CBD4586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98941"/>
            <a:ext cx="5591255" cy="3159059"/>
          </a:xfrm>
          <a:prstGeom prst="rect">
            <a:avLst/>
          </a:prstGeom>
        </p:spPr>
      </p:pic>
      <p:pic>
        <p:nvPicPr>
          <p:cNvPr id="1026" name="Picture 2" descr="Afbeeldingsresultaat voor schepen vikingen">
            <a:extLst>
              <a:ext uri="{FF2B5EF4-FFF2-40B4-BE49-F238E27FC236}">
                <a16:creationId xmlns:a16="http://schemas.microsoft.com/office/drawing/2014/main" id="{0B5FA593-F773-4F2E-B965-C35ACDB57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884" y="3698941"/>
            <a:ext cx="4217506" cy="315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4059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534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D680FF45-E8EC-44C5-B2B1-99FF41479E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68" y="0"/>
            <a:ext cx="10470229" cy="6858000"/>
          </a:xfrm>
        </p:spPr>
      </p:pic>
      <p:sp>
        <p:nvSpPr>
          <p:cNvPr id="10" name="Titel 9">
            <a:extLst>
              <a:ext uri="{FF2B5EF4-FFF2-40B4-BE49-F238E27FC236}">
                <a16:creationId xmlns:a16="http://schemas.microsoft.com/office/drawing/2014/main" id="{8CCFA2B0-511A-4462-AFA3-E0491627F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362D4AC3-D3A1-417F-A49E-ED753986E520}"/>
              </a:ext>
            </a:extLst>
          </p:cNvPr>
          <p:cNvSpPr/>
          <p:nvPr/>
        </p:nvSpPr>
        <p:spPr>
          <a:xfrm>
            <a:off x="360609" y="3581846"/>
            <a:ext cx="23855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/>
              <a:t>Filmpje: </a:t>
            </a:r>
            <a:r>
              <a:rPr lang="nl-NL" sz="2400" dirty="0">
                <a:hlinkClick r:id="rId4"/>
              </a:rPr>
              <a:t>Dorestad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28006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63132"/>
            <a:ext cx="10515600" cy="1325563"/>
          </a:xfrm>
        </p:spPr>
        <p:txBody>
          <a:bodyPr/>
          <a:lstStyle/>
          <a:p>
            <a:r>
              <a:rPr lang="nl-NL"/>
              <a:t>Wat moet je doen?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8" y="2314425"/>
            <a:ext cx="10515600" cy="4122470"/>
          </a:xfrm>
        </p:spPr>
        <p:txBody>
          <a:bodyPr>
            <a:normAutofit/>
          </a:bodyPr>
          <a:lstStyle/>
          <a:p>
            <a:r>
              <a:rPr lang="nl-NL" sz="4000" dirty="0"/>
              <a:t>Maken blz. 60 opdracht 16, 17, 18, 19, 20, 22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 Lees de bijbehorende teksten goed!</a:t>
            </a:r>
          </a:p>
          <a:p>
            <a:pPr marL="0" indent="0">
              <a:buNone/>
            </a:pPr>
            <a:endParaRPr lang="nl-NL" sz="3200" dirty="0"/>
          </a:p>
          <a:p>
            <a:r>
              <a:rPr lang="nl-NL" sz="3600" dirty="0"/>
              <a:t>Klaar? Nakijken en evt. verbeteren via </a:t>
            </a:r>
            <a:r>
              <a:rPr lang="nl-NL" sz="3600" dirty="0" err="1"/>
              <a:t>WikiWijs</a:t>
            </a:r>
            <a:r>
              <a:rPr lang="nl-NL" sz="3600" dirty="0"/>
              <a:t> 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       Gebruik hiervoor een rode pen!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2609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26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63133"/>
            <a:ext cx="10515600" cy="1325563"/>
          </a:xfrm>
        </p:spPr>
        <p:txBody>
          <a:bodyPr/>
          <a:lstStyle/>
          <a:p>
            <a:r>
              <a:rPr lang="nl-NL"/>
              <a:t>Leerdoelen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188695"/>
            <a:ext cx="10515600" cy="42210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Aan het einde van de les kun je:</a:t>
            </a:r>
            <a:br>
              <a:rPr lang="nl-NL" dirty="0"/>
            </a:br>
            <a:endParaRPr lang="nl-NL" dirty="0"/>
          </a:p>
          <a:p>
            <a:pPr>
              <a:buFontTx/>
              <a:buChar char="-"/>
            </a:pPr>
            <a:r>
              <a:rPr lang="nl-NL" sz="2400" dirty="0"/>
              <a:t>Uitleggen waarom mensen moesten verhuizen toen het klimaat veranderde.</a:t>
            </a:r>
          </a:p>
          <a:p>
            <a:pPr>
              <a:buFontTx/>
              <a:buChar char="-"/>
            </a:pPr>
            <a:r>
              <a:rPr lang="nl-NL" sz="2400" dirty="0"/>
              <a:t>Uitleggen waarom de Germanen het Romeinse Rijk binnenvielen en de macht overnamen.</a:t>
            </a:r>
          </a:p>
          <a:p>
            <a:pPr>
              <a:buFontTx/>
              <a:buChar char="-"/>
            </a:pPr>
            <a:r>
              <a:rPr lang="nl-NL" sz="2400" dirty="0"/>
              <a:t>Uitleggen hoe het leven in de tijd van de monniken en ridders veranderde.</a:t>
            </a:r>
          </a:p>
          <a:p>
            <a:pPr>
              <a:buFontTx/>
              <a:buChar char="-"/>
            </a:pPr>
            <a:r>
              <a:rPr lang="nl-NL" sz="2400" dirty="0"/>
              <a:t>Vertellen hoe het leven op een landgoed was</a:t>
            </a:r>
            <a:r>
              <a:rPr lang="nl-NL" sz="2400" dirty="0" smtClean="0"/>
              <a:t>.</a:t>
            </a:r>
          </a:p>
          <a:p>
            <a:pPr>
              <a:buFontTx/>
              <a:buChar char="-"/>
            </a:pPr>
            <a:endParaRPr lang="nl-NL" sz="2400" dirty="0"/>
          </a:p>
          <a:p>
            <a:pPr marL="0" indent="0">
              <a:buNone/>
            </a:pPr>
            <a:r>
              <a:rPr lang="nl-NL" b="1" u="sng" dirty="0" smtClean="0">
                <a:solidFill>
                  <a:srgbClr val="FF0000"/>
                </a:solidFill>
              </a:rPr>
              <a:t>Eerst lezen blz.54 en 56</a:t>
            </a:r>
            <a:endParaRPr lang="nl-NL" b="1" u="sng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nl-NL" sz="2400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573CF2D-D4CB-4CE0-B352-B9868A65C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059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072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051B56-2FCE-4E85-93F3-5EFFC4BEF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nl-NL"/>
              <a:t>Klimaatverandering en vluchtelingen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B192F4-6392-4BCF-B924-5B9E818D1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992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lezen </a:t>
            </a:r>
            <a:r>
              <a:rPr lang="nl-NL" dirty="0"/>
              <a:t>tekst op blz. 52</a:t>
            </a:r>
          </a:p>
          <a:p>
            <a:pPr marL="0" indent="0">
              <a:buNone/>
            </a:pPr>
            <a:endParaRPr lang="nl-NL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  <a:hlinkClick r:id="rId2"/>
              </a:rPr>
              <a:t>Filmpje: klimaatverandering en vluchtelingen</a:t>
            </a:r>
            <a:endParaRPr lang="nl-NL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Maken opdracht 1 in je leerwerkboek!</a:t>
            </a:r>
          </a:p>
          <a:p>
            <a:pPr marL="0" indent="0">
              <a:buNone/>
            </a:pPr>
            <a:endParaRPr lang="nl-NL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4E04EB7-9D39-444C-9E1A-62A097AFD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4059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67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3FFD94-B343-40F7-AC9F-4732A093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691709"/>
            <a:ext cx="10515600" cy="1325563"/>
          </a:xfrm>
        </p:spPr>
        <p:txBody>
          <a:bodyPr/>
          <a:lstStyle/>
          <a:p>
            <a:r>
              <a:rPr lang="nl-NL"/>
              <a:t>Germanen aan de macht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A9C60B-6968-444C-8544-22E0A91DF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25625"/>
            <a:ext cx="5257802" cy="4351338"/>
          </a:xfrm>
        </p:spPr>
        <p:txBody>
          <a:bodyPr/>
          <a:lstStyle/>
          <a:p>
            <a:r>
              <a:rPr lang="nl-NL" dirty="0"/>
              <a:t>Romeinse rijk is </a:t>
            </a:r>
            <a:r>
              <a:rPr lang="nl-NL" dirty="0" smtClean="0"/>
              <a:t>verzwakt rond de jaren 300/400 </a:t>
            </a:r>
            <a:r>
              <a:rPr lang="nl-NL" dirty="0" err="1" smtClean="0"/>
              <a:t>n.chr</a:t>
            </a:r>
            <a:r>
              <a:rPr lang="nl-NL" dirty="0" smtClean="0"/>
              <a:t>.</a:t>
            </a:r>
            <a:endParaRPr lang="nl-NL" dirty="0"/>
          </a:p>
          <a:p>
            <a:r>
              <a:rPr lang="nl-NL" dirty="0"/>
              <a:t>Klimaat in Azië </a:t>
            </a:r>
            <a:r>
              <a:rPr lang="nl-NL" dirty="0" smtClean="0"/>
              <a:t>verzwakt ( werd kouder) </a:t>
            </a:r>
            <a:r>
              <a:rPr lang="nl-NL" dirty="0"/>
              <a:t>en volken </a:t>
            </a:r>
            <a:r>
              <a:rPr lang="nl-NL" b="1" dirty="0"/>
              <a:t>migreren</a:t>
            </a:r>
          </a:p>
          <a:p>
            <a:r>
              <a:rPr lang="nl-NL" b="1" dirty="0"/>
              <a:t>Migreren</a:t>
            </a:r>
            <a:r>
              <a:rPr lang="nl-NL" dirty="0"/>
              <a:t> = Verhuizen van mensen</a:t>
            </a:r>
          </a:p>
          <a:p>
            <a:r>
              <a:rPr lang="nl-NL" dirty="0"/>
              <a:t>Meerdere volken veroveren en plunderen het Romeinse </a:t>
            </a:r>
            <a:r>
              <a:rPr lang="nl-NL" dirty="0" smtClean="0"/>
              <a:t>rijk.</a:t>
            </a:r>
            <a:br>
              <a:rPr lang="nl-NL" dirty="0" smtClean="0"/>
            </a:br>
            <a:r>
              <a:rPr lang="nl-NL" dirty="0" smtClean="0"/>
              <a:t>Hier was het klimaat nog wel fijn</a:t>
            </a:r>
            <a:br>
              <a:rPr lang="nl-NL" dirty="0" smtClean="0"/>
            </a:br>
            <a:r>
              <a:rPr lang="nl-NL" dirty="0" smtClean="0"/>
              <a:t>om in te leven.</a:t>
            </a:r>
            <a:endParaRPr lang="nl-NL" dirty="0"/>
          </a:p>
          <a:p>
            <a:endParaRPr lang="nl-NL" b="1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3954494-F964-4EFC-AAA5-7ABD40563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7D0D8A6-2F60-49B2-B18B-C0FAE5DE4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996" y="1825625"/>
            <a:ext cx="6013358" cy="418930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4059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10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3FFD94-B343-40F7-AC9F-4732A093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691709"/>
            <a:ext cx="10515600" cy="1325563"/>
          </a:xfrm>
        </p:spPr>
        <p:txBody>
          <a:bodyPr/>
          <a:lstStyle/>
          <a:p>
            <a:r>
              <a:rPr lang="nl-NL"/>
              <a:t>Germanen aan de macht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A9C60B-6968-444C-8544-22E0A91DF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25625"/>
            <a:ext cx="5257802" cy="4351338"/>
          </a:xfrm>
        </p:spPr>
        <p:txBody>
          <a:bodyPr/>
          <a:lstStyle/>
          <a:p>
            <a:r>
              <a:rPr lang="nl-NL" b="1" dirty="0" err="1"/>
              <a:t>Hunen</a:t>
            </a:r>
            <a:r>
              <a:rPr lang="nl-NL" dirty="0"/>
              <a:t> veroveren </a:t>
            </a:r>
            <a:r>
              <a:rPr lang="nl-NL" dirty="0" smtClean="0"/>
              <a:t>in het </a:t>
            </a:r>
            <a:r>
              <a:rPr lang="nl-NL" dirty="0"/>
              <a:t>oosten </a:t>
            </a:r>
            <a:r>
              <a:rPr lang="nl-NL" dirty="0" smtClean="0"/>
              <a:t>veel land </a:t>
            </a:r>
            <a:r>
              <a:rPr lang="nl-NL" dirty="0"/>
              <a:t>en stichten een nieuw </a:t>
            </a:r>
            <a:r>
              <a:rPr lang="nl-NL" dirty="0" smtClean="0"/>
              <a:t>rijk.</a:t>
            </a:r>
            <a:endParaRPr lang="nl-NL" dirty="0"/>
          </a:p>
          <a:p>
            <a:r>
              <a:rPr lang="nl-NL" dirty="0"/>
              <a:t>Andere volken vallen ook Romeinse rijk binnen</a:t>
            </a:r>
          </a:p>
          <a:p>
            <a:r>
              <a:rPr lang="nl-NL" dirty="0"/>
              <a:t>Zelfs Rome wordt </a:t>
            </a:r>
            <a:r>
              <a:rPr lang="nl-NL" dirty="0">
                <a:hlinkClick r:id="rId2"/>
              </a:rPr>
              <a:t>geplunderd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3954494-F964-4EFC-AAA5-7ABD40563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22B1E60-707C-47E1-B08B-E776B766EE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859" y="1974809"/>
            <a:ext cx="4482834" cy="435133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4059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0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3FFD94-B343-40F7-AC9F-4732A093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691709"/>
            <a:ext cx="10515600" cy="1325563"/>
          </a:xfrm>
        </p:spPr>
        <p:txBody>
          <a:bodyPr/>
          <a:lstStyle/>
          <a:p>
            <a:r>
              <a:rPr lang="nl-NL"/>
              <a:t>Leven en werken op een landgoed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A9C60B-6968-444C-8544-22E0A91DF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25625"/>
            <a:ext cx="5166676" cy="4351338"/>
          </a:xfrm>
        </p:spPr>
        <p:txBody>
          <a:bodyPr/>
          <a:lstStyle/>
          <a:p>
            <a:r>
              <a:rPr lang="nl-NL"/>
              <a:t>Maatschappij veranderde in nieuwe rijken</a:t>
            </a:r>
          </a:p>
          <a:p>
            <a:r>
              <a:rPr lang="nl-NL"/>
              <a:t>Meeste mensen waren boer</a:t>
            </a:r>
          </a:p>
          <a:p>
            <a:r>
              <a:rPr lang="nl-NL"/>
              <a:t>Op een landgoed was een </a:t>
            </a:r>
            <a:r>
              <a:rPr lang="nl-NL" b="1"/>
              <a:t>heer</a:t>
            </a:r>
            <a:r>
              <a:rPr lang="nl-NL"/>
              <a:t> de baas</a:t>
            </a:r>
          </a:p>
          <a:p>
            <a:r>
              <a:rPr lang="nl-NL"/>
              <a:t>Bijna iedereen daar onder was </a:t>
            </a:r>
            <a:r>
              <a:rPr lang="nl-NL" b="1"/>
              <a:t>horige</a:t>
            </a:r>
            <a:endParaRPr lang="nl-NL"/>
          </a:p>
          <a:p>
            <a:r>
              <a:rPr lang="nl-NL"/>
              <a:t>Horige: Verbonden aan het land van de heer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3954494-F964-4EFC-AAA5-7ABD40563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8A06D5C8-1A2D-41E5-8B00-C5B4C61C85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898" y="1825625"/>
            <a:ext cx="4914900" cy="44450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4059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12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63132"/>
            <a:ext cx="10515600" cy="1325563"/>
          </a:xfrm>
        </p:spPr>
        <p:txBody>
          <a:bodyPr/>
          <a:lstStyle/>
          <a:p>
            <a:r>
              <a:rPr lang="nl-NL"/>
              <a:t>Wat moet je doen?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8" y="2314425"/>
            <a:ext cx="10515600" cy="4122470"/>
          </a:xfrm>
        </p:spPr>
        <p:txBody>
          <a:bodyPr>
            <a:normAutofit/>
          </a:bodyPr>
          <a:lstStyle/>
          <a:p>
            <a:r>
              <a:rPr lang="nl-NL" sz="4000"/>
              <a:t>Maken blz. 55 opdracht 2, 4, 5, 6, 7, 8. </a:t>
            </a:r>
          </a:p>
          <a:p>
            <a:pPr marL="0" indent="0">
              <a:buNone/>
            </a:pPr>
            <a:r>
              <a:rPr lang="nl-NL" sz="3200"/>
              <a:t>     </a:t>
            </a:r>
            <a:r>
              <a:rPr lang="nl-NL">
                <a:sym typeface="Wingdings" panose="05000000000000000000" pitchFamily="2" charset="2"/>
              </a:rPr>
              <a:t> Lees de bijbehorende teksten goed!</a:t>
            </a:r>
          </a:p>
          <a:p>
            <a:pPr marL="0" indent="0">
              <a:buNone/>
            </a:pPr>
            <a:endParaRPr lang="nl-NL" sz="3200"/>
          </a:p>
          <a:p>
            <a:r>
              <a:rPr lang="nl-NL" sz="3600"/>
              <a:t>Klaar? Nakijken en evt. verbeteren via </a:t>
            </a:r>
            <a:r>
              <a:rPr lang="nl-NL" sz="3600" err="1"/>
              <a:t>WikiWijs</a:t>
            </a:r>
            <a:r>
              <a:rPr lang="nl-NL" sz="3600"/>
              <a:t> </a:t>
            </a:r>
          </a:p>
          <a:p>
            <a:pPr marL="0" indent="0">
              <a:buNone/>
            </a:pPr>
            <a:r>
              <a:rPr lang="nl-NL">
                <a:sym typeface="Wingdings" panose="05000000000000000000" pitchFamily="2" charset="2"/>
              </a:rPr>
              <a:t>       Gebruik hiervoor een rode pen!</a:t>
            </a:r>
          </a:p>
          <a:p>
            <a:pPr marL="0" indent="0">
              <a:buNone/>
            </a:pPr>
            <a:endParaRPr lang="nl-NL"/>
          </a:p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3C01B9F-50B6-4ACC-8475-90BE0216D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059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302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63133"/>
            <a:ext cx="10515600" cy="1325563"/>
          </a:xfrm>
        </p:spPr>
        <p:txBody>
          <a:bodyPr/>
          <a:lstStyle/>
          <a:p>
            <a:r>
              <a:rPr lang="nl-NL"/>
              <a:t>Leerdoelen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188695"/>
            <a:ext cx="10515600" cy="42210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Aan het einde van de les kun je:</a:t>
            </a:r>
            <a:br>
              <a:rPr lang="nl-NL" dirty="0"/>
            </a:br>
            <a:endParaRPr lang="nl-NL" dirty="0"/>
          </a:p>
          <a:p>
            <a:pPr>
              <a:buFontTx/>
              <a:buChar char="-"/>
            </a:pPr>
            <a:r>
              <a:rPr lang="nl-NL" sz="2400" dirty="0"/>
              <a:t>Uitleggen waarom de kerk machtig was</a:t>
            </a:r>
          </a:p>
          <a:p>
            <a:pPr>
              <a:buFontTx/>
              <a:buChar char="-"/>
            </a:pPr>
            <a:r>
              <a:rPr lang="nl-NL" sz="2400" dirty="0"/>
              <a:t>Opnoemen wat de belangrijkste taken van monniken waren</a:t>
            </a:r>
          </a:p>
          <a:p>
            <a:pPr>
              <a:buFontTx/>
              <a:buChar char="-"/>
            </a:pPr>
            <a:r>
              <a:rPr lang="nl-NL" sz="2400" dirty="0"/>
              <a:t>Vertellen hoe in de middeleeuwen veel grond is ontgonnen</a:t>
            </a:r>
          </a:p>
          <a:p>
            <a:pPr>
              <a:buFontTx/>
              <a:buChar char="-"/>
            </a:pPr>
            <a:r>
              <a:rPr lang="nl-NL" sz="2400" dirty="0"/>
              <a:t>Drie redenen geven waarom de bevolking na 700 groeide</a:t>
            </a:r>
          </a:p>
          <a:p>
            <a:pPr>
              <a:buFontTx/>
              <a:buChar char="-"/>
            </a:pPr>
            <a:r>
              <a:rPr lang="nl-NL" sz="2400" dirty="0"/>
              <a:t>Uitleggen waarom Vikingen op rooftocht gingen in </a:t>
            </a:r>
            <a:r>
              <a:rPr lang="nl-NL" sz="2400" dirty="0" smtClean="0"/>
              <a:t>Europa</a:t>
            </a:r>
          </a:p>
          <a:p>
            <a:pPr>
              <a:buFontTx/>
              <a:buChar char="-"/>
            </a:pPr>
            <a:endParaRPr lang="nl-NL" sz="2400" dirty="0"/>
          </a:p>
          <a:p>
            <a:pPr marL="0" indent="0">
              <a:buNone/>
            </a:pPr>
            <a:r>
              <a:rPr lang="nl-NL" b="1" u="sng" dirty="0" smtClean="0">
                <a:solidFill>
                  <a:srgbClr val="FF0000"/>
                </a:solidFill>
              </a:rPr>
              <a:t>Eest lezen bladzijde 61 en 63</a:t>
            </a:r>
            <a:endParaRPr lang="nl-NL" b="1" u="sng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nl-NL" sz="2400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573CF2D-D4CB-4CE0-B352-B9868A65C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059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736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051B56-2FCE-4E85-93F3-5EFFC4BEF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nl-NL"/>
              <a:t>Macht van de kerk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B192F4-6392-4BCF-B924-5B9E818D1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359" y="2551782"/>
            <a:ext cx="4874443" cy="4599238"/>
          </a:xfrm>
        </p:spPr>
        <p:txBody>
          <a:bodyPr>
            <a:normAutofit/>
          </a:bodyPr>
          <a:lstStyle/>
          <a:p>
            <a:r>
              <a:rPr lang="nl-NL" dirty="0"/>
              <a:t>Paus is leider van de kerk</a:t>
            </a:r>
          </a:p>
          <a:p>
            <a:r>
              <a:rPr lang="nl-NL" dirty="0"/>
              <a:t>Kerk had leidende </a:t>
            </a:r>
            <a:r>
              <a:rPr lang="nl-NL" dirty="0" smtClean="0"/>
              <a:t>rol ( de kerk had veel invloed op wat er gebeurde in een land )</a:t>
            </a:r>
            <a:endParaRPr lang="nl-NL" dirty="0"/>
          </a:p>
          <a:p>
            <a:r>
              <a:rPr lang="nl-NL" dirty="0">
                <a:sym typeface="Wingdings" panose="05000000000000000000" pitchFamily="2" charset="2"/>
              </a:rPr>
              <a:t> vrije boeren moeten 1/10 van </a:t>
            </a:r>
            <a:r>
              <a:rPr lang="nl-NL" dirty="0" smtClean="0">
                <a:sym typeface="Wingdings" panose="05000000000000000000" pitchFamily="2" charset="2"/>
              </a:rPr>
              <a:t>hun </a:t>
            </a:r>
            <a:r>
              <a:rPr lang="nl-NL" dirty="0">
                <a:sym typeface="Wingdings" panose="05000000000000000000" pitchFamily="2" charset="2"/>
              </a:rPr>
              <a:t>inkomen </a:t>
            </a:r>
            <a:r>
              <a:rPr lang="nl-NL" dirty="0" smtClean="0">
                <a:sym typeface="Wingdings" panose="05000000000000000000" pitchFamily="2" charset="2"/>
              </a:rPr>
              <a:t>afstaan aan de kerk.</a:t>
            </a:r>
            <a:endParaRPr lang="nl-NL" dirty="0"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Lezen en schrijven (latijn)</a:t>
            </a:r>
          </a:p>
          <a:p>
            <a:endParaRPr lang="nl-NL" dirty="0"/>
          </a:p>
          <a:p>
            <a:pPr marL="0" indent="0">
              <a:buNone/>
            </a:pPr>
            <a:endParaRPr lang="nl-NL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4E04EB7-9D39-444C-9E1A-62A097AFD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FFF68DA-8F90-4366-8DC7-876E469084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025" y="1923067"/>
            <a:ext cx="6002393" cy="450179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4059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56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3E36296C7622458BA6EB9983F80420" ma:contentTypeVersion="9" ma:contentTypeDescription="Een nieuw document maken." ma:contentTypeScope="" ma:versionID="98afccc311f413faff9958dd892f748b">
  <xsd:schema xmlns:xsd="http://www.w3.org/2001/XMLSchema" xmlns:xs="http://www.w3.org/2001/XMLSchema" xmlns:p="http://schemas.microsoft.com/office/2006/metadata/properties" xmlns:ns2="265e490f-42c1-4584-9a55-d9e61dc9d5d6" xmlns:ns3="a7a8c849-e04a-473a-945f-db618e94453e" targetNamespace="http://schemas.microsoft.com/office/2006/metadata/properties" ma:root="true" ma:fieldsID="343833d955c6654ec26febec90c609e7" ns2:_="" ns3:_="">
    <xsd:import namespace="265e490f-42c1-4584-9a55-d9e61dc9d5d6"/>
    <xsd:import namespace="a7a8c849-e04a-473a-945f-db618e9445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5e490f-42c1-4584-9a55-d9e61dc9d5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a8c849-e04a-473a-945f-db618e94453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BEE9AEE-D507-4475-BD63-969556B643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5e490f-42c1-4584-9a55-d9e61dc9d5d6"/>
    <ds:schemaRef ds:uri="a7a8c849-e04a-473a-945f-db618e9445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9B1AF93-83AA-469E-A3F4-A4980BAC92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97109F-B216-4412-994B-D453A9131CE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536</Words>
  <Application>Microsoft Office PowerPoint</Application>
  <PresentationFormat>Breedbeeld</PresentationFormat>
  <Paragraphs>114</Paragraphs>
  <Slides>19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Kantoorthema</vt:lpstr>
      <vt:lpstr>Mens en Natuur</vt:lpstr>
      <vt:lpstr>Leerdoelen</vt:lpstr>
      <vt:lpstr>Klimaatverandering en vluchtelingen</vt:lpstr>
      <vt:lpstr>Germanen aan de macht</vt:lpstr>
      <vt:lpstr>Germanen aan de macht</vt:lpstr>
      <vt:lpstr>Leven en werken op een landgoed</vt:lpstr>
      <vt:lpstr>Wat moet je doen?</vt:lpstr>
      <vt:lpstr>Leerdoelen</vt:lpstr>
      <vt:lpstr>Macht van de kerk</vt:lpstr>
      <vt:lpstr>Macht van de kerk</vt:lpstr>
      <vt:lpstr>Leven in een klooster</vt:lpstr>
      <vt:lpstr>Wat moet je doen?</vt:lpstr>
      <vt:lpstr>Leerdoelen</vt:lpstr>
      <vt:lpstr>De bevolking groeit</vt:lpstr>
      <vt:lpstr>De bevolking groeit</vt:lpstr>
      <vt:lpstr>De Vikingen</vt:lpstr>
      <vt:lpstr>De Vikingen</vt:lpstr>
      <vt:lpstr>PowerPoint-presentatie</vt:lpstr>
      <vt:lpstr>Wat moet je doen?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Wie ben ik</dc:title>
  <dc:creator>Boyd van Raak</dc:creator>
  <cp:lastModifiedBy>Boyd van Raak</cp:lastModifiedBy>
  <cp:revision>7</cp:revision>
  <dcterms:created xsi:type="dcterms:W3CDTF">2019-08-14T09:08:33Z</dcterms:created>
  <dcterms:modified xsi:type="dcterms:W3CDTF">2020-03-16T12:46:26Z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0x010100C53E36296C7622458BA6EB9983F80420</vt:lpwstr>
  </property>
</Properties>
</file>